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4" r:id="rId19"/>
    <p:sldId id="273" r:id="rId20"/>
    <p:sldId id="288" r:id="rId21"/>
    <p:sldId id="275" r:id="rId22"/>
    <p:sldId id="278" r:id="rId23"/>
    <p:sldId id="277" r:id="rId24"/>
    <p:sldId id="279" r:id="rId25"/>
    <p:sldId id="281" r:id="rId26"/>
    <p:sldId id="290" r:id="rId27"/>
    <p:sldId id="276" r:id="rId28"/>
    <p:sldId id="289" r:id="rId29"/>
    <p:sldId id="280" r:id="rId30"/>
    <p:sldId id="284" r:id="rId31"/>
    <p:sldId id="282" r:id="rId32"/>
    <p:sldId id="285" r:id="rId33"/>
    <p:sldId id="283" r:id="rId34"/>
    <p:sldId id="286" r:id="rId35"/>
    <p:sldId id="287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660"/>
  </p:normalViewPr>
  <p:slideViewPr>
    <p:cSldViewPr snapToGrid="0">
      <p:cViewPr varScale="1">
        <p:scale>
          <a:sx n="67" d="100"/>
          <a:sy n="67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620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675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841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6998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759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945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063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699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805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08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376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76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89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54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78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4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14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7BF6D-9F82-4F52-9062-0F9317348972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EAB6-03B3-4D58-93BB-A08C5E1573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08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  <p:sldLayoutId id="214748391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128588" y="979468"/>
            <a:ext cx="1293018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6</a:t>
            </a:r>
          </a:p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Предприятия, оказывающие услуги населению </a:t>
            </a:r>
            <a:endParaRPr lang="ru-RU" sz="36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(сферы сервиса)</a:t>
            </a:r>
          </a:p>
          <a:p>
            <a:pPr algn="ctr">
              <a:spcAft>
                <a:spcPts val="0"/>
              </a:spcAft>
            </a:pPr>
            <a:endParaRPr lang="ru-RU" sz="40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План лекции:</a:t>
            </a:r>
          </a:p>
          <a:p>
            <a:pPr algn="ctr">
              <a:spcAft>
                <a:spcPts val="0"/>
              </a:spcAft>
            </a:pPr>
            <a:endParaRPr lang="ru-RU" sz="36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в экономическом и общественном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услугами.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организационные аспекты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сервисной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тактика маркетинга сервисного предприятия.</a:t>
            </a:r>
          </a:p>
          <a:p>
            <a:pPr algn="ctr">
              <a:spcAft>
                <a:spcPts val="0"/>
              </a:spcAft>
            </a:pPr>
            <a:endParaRPr lang="ru-RU" sz="40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84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3810" y="772888"/>
            <a:ext cx="116772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ctr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Структуру внешнеэкономического обмена услугами:</a:t>
            </a:r>
          </a:p>
          <a:p>
            <a:pPr marR="8890"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коло 25% - транспортные услуги (ведущее направление – морские перевозки);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20% - международный туризм;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55% - делят между собой страхование, коммуникативные услуги, обработка и передача информации, реклама, технические и инженерно-проектные услуги, кинопрокат, консультационные услуги.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33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3651" y="1554884"/>
            <a:ext cx="1149822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Производственно-технические и инженерно-проектные международные услуги, прежде всего, связаны с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лизингом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консалтингом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инжинирингом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финансовой поддержкой производственных проектов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также с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сервисным обеспечением приобретенной фирмой техникой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8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407" y="223354"/>
            <a:ext cx="1153064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Лизинг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средне- и долгосрочная аренда машин, оборудования или транспортных средств.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Консалтинг</a:t>
            </a: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консультационное сопровождение деятельности фирмы любым сторонним органом: компанией, правовым учреждением, биржевыми структурами и др.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Инжиниринг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форма услуг на коммерческой основе в сфере науки и техники, состоящая в доведении НИОКР до стадии производства.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Венчурный бизнес</a:t>
            </a: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бизнес, продвигающий в производство рискованные научные разработки в любую сферу практики: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том случае, когда внедрение научной разработки оказывается удачным, экономический эффект намного перекрывает все предварительные расходы.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12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7931" y="609116"/>
            <a:ext cx="116859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емократичными и гибкими структурами выступают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стратегические союзы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разных компаний.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 союзы формируют определенную сеть хозяйственных отношений, основанных на базе кооперации, партнерства и действующих на договорной основе для функционирования в незнакомой среде, с повышенным уровнем неопределенности </a:t>
            </a:r>
            <a:b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рисков.</a:t>
            </a: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подобных союзов и порождаемых ими сетей связи состоит в том, чтобы снизить риски и неоправданные расходы, получить положительные результаты в бизнесе.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7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173" y="842853"/>
            <a:ext cx="1172904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445"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азновидности межфирменного обмена в стратегических союзах, действующих в фирмах сервиса в международном обмене: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соглашения о сотрудничестве,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соглашения о франчайзинге,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управленческие контракты,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контракты о маркетинге,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д) совместные предприятия и консорциумы.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18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547" y="255757"/>
            <a:ext cx="1179231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Чаще всего в международном обмене участвуют те ТНК, ФПК, а также глобальные объединения и стратегические союзы, которые принадлежат к индустрии: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банковского и страхового обслуживания – английский банк «Ллойд»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Lloyds Bank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американский банк «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Ситикорп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Citicorp USA </a:t>
            </a:r>
            <a:r>
              <a:rPr lang="en-US" sz="2400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американская компания по управлению рисками и страхованием «Марш»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Marsh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др.;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туризма –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транснациональное турагентство «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Ситирама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Cityrama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немецкий концерн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TUI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Touristic Union International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швейцарский туроператор «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Куони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(Киот 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Travel ltd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др.;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гостеприимства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американские ТНК, имеющие гостиничные цепи по всему миру: «Мариотт»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Mariott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«Хилтон»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Hilton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«Шератон»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Sheraton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др.;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ресторанного обслуживания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американские закусочные «Макдональдс»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McDonald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'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«Пицца Хат»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Pizza Hut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др.;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розничной торговли – японские компании «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Мицукоси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Mitsukoshi Ltd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Мацуя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Matsuya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Кейо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Kayo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др.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8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1667" y="771458"/>
            <a:ext cx="114530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Указанные глобальные объединения и стратегические союзы позволяют входящим в них субъектам сервисной деятельности: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решать задачи усиления конкурентоспособности своего продукта: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снижать издержки его производства;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создать возможность 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диверсифициации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производства с целью снижения риска, построить законченные технологические цепочки и т.п.;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рационально вести маркетинговый и научно-технический анализ;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обходить трудности политического и административного характера в разных странах.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1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6151" y="1047685"/>
            <a:ext cx="83647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415" indent="450215" algn="ctr">
              <a:spcAft>
                <a:spcPts val="0"/>
              </a:spcAf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Экономические и организационные аспекты сервисной деятельности современного типа.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864" y="2176496"/>
            <a:ext cx="1186132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415"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рубеже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XX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XXI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вв. действие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экономических механизмов функционирования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сферы услуг приобретает весьма многообразный и в целом динамичный характер.</a:t>
            </a:r>
          </a:p>
          <a:p>
            <a:pPr marR="18415" indent="450215" algn="just">
              <a:spcAft>
                <a:spcPts val="0"/>
              </a:spcAft>
            </a:pP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развития сервиса, особенно его социальных и культурных направлений, общество стремится избегать двух крайностей: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абсолютной коммерциализации;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административного принуждения со стороны государства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Значительный уровень гибкости по отношению к меняющимся условиям жизни,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эластичная стратегия реагирования на потребительский спрос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развития сервисной деятельности в современных условиях.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8415" indent="450215" algn="just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0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914" y="1587359"/>
            <a:ext cx="116514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бизнеса в сфере услуг: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высокая скорость оборота капитала и инвестиций;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относительно короткие производственные циклы;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сравнительно небольшой объем первоначального капитала, необходимый для организации нового дела;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относительно высокая доходность бизнеса во многих секторах сервиса.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81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9204" y="1893741"/>
            <a:ext cx="117836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Предпринимательская межфирменная сеть</a:t>
            </a: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набор узловых отношений между некоторым числом самостоятельных фирм, которые вырабатываются этими фирмами, позволяя им особым образом регулировать общие аспекты своего бизнеса.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33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5185" y="861536"/>
            <a:ext cx="11826815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165" indent="450215" algn="just">
              <a:spcAft>
                <a:spcPts val="0"/>
              </a:spcAft>
            </a:pP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Сервисная деятельность –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разновидность экономической активности, направленной на создание общественных благ, оказание услуг, производство сервисных продуктов в рамках рыночных отношений и на базе профессиональной подготовки работников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50165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Субъекты 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сервисной деятельности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специализированные структуры обслуживания (производители), которые оценивают масштабы и содержание общественных потребностей и стремятся удовлетворить их, предлагая всем желающим свои услуги.</a:t>
            </a:r>
          </a:p>
          <a:p>
            <a:pPr marR="50165" indent="450215" algn="just"/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</a:t>
            </a: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сервисной деятельности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потребители услуг.</a:t>
            </a:r>
          </a:p>
          <a:p>
            <a:pPr marR="50165" indent="450215" algn="just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797" y="99100"/>
            <a:ext cx="107255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165" indent="450215"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Сервисная деятельность в экономическом и общественном развитии.</a:t>
            </a:r>
          </a:p>
        </p:txBody>
      </p:sp>
    </p:spTree>
    <p:extLst>
      <p:ext uri="{BB962C8B-B14F-4D97-AF65-F5344CB8AC3E}">
        <p14:creationId xmlns:p14="http://schemas.microsoft.com/office/powerpoint/2010/main" val="317988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8625" y="0"/>
            <a:ext cx="1145857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1200"/>
              </a:spcAft>
            </a:pP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межфирменных предпринимательских сетей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единая жестко интегрированная организация</a:t>
            </a:r>
          </a:p>
          <a:p>
            <a:pPr marL="34290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вырабатывается </a:t>
            </a:r>
            <a:r>
              <a:rPr lang="ru-RU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немало внутренних правил и добровольно взятых на себя обязательств, которые основываются на существующих в стране </a:t>
            </a: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законах;</a:t>
            </a:r>
          </a:p>
          <a:p>
            <a:pPr marL="34290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межфирменных сетях происходит постоянный поиск эффективных, инновационных форм </a:t>
            </a: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деятельности;</a:t>
            </a:r>
          </a:p>
          <a:p>
            <a:pPr marL="34290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фирмы</a:t>
            </a:r>
            <a:r>
              <a:rPr lang="ru-RU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образующие сеть, способны действовать согласованно, как единый участник конкурентной </a:t>
            </a: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борьбы;</a:t>
            </a:r>
          </a:p>
          <a:p>
            <a:pPr marL="34290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сетевая </a:t>
            </a:r>
            <a:r>
              <a:rPr lang="ru-RU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форма организации позволяет избегать болезненных проблем крупных организаций, которые обычно оказываются парализованными борьбой между свободой и контролем, делая конечный выбор в пользу </a:t>
            </a: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контроля;</a:t>
            </a:r>
          </a:p>
          <a:p>
            <a:pPr marL="34290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sz="2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сосредоточении внимания на тех делах, где важна общность, сеть дает каждому партнеру свободу во многих других сферах деятельности, поощряя тем самым полезное сотрудничество и одновременно снижая затраты энергии на контроль;</a:t>
            </a:r>
          </a:p>
          <a:p>
            <a:pPr indent="450215" algn="just"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07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54565"/>
            <a:ext cx="1219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2860" indent="450215" algn="ctr">
              <a:spcAft>
                <a:spcPts val="0"/>
              </a:spcAft>
            </a:pPr>
            <a: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Факторы, влияющие на принятие решения о переходе к сетевым формам организации:</a:t>
            </a:r>
          </a:p>
          <a:p>
            <a:pPr marR="22860" indent="450215" algn="ctr">
              <a:spcAft>
                <a:spcPts val="0"/>
              </a:spcAft>
            </a:pPr>
            <a:endParaRPr lang="ru-RU" sz="2400" u="sng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2860" indent="173038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повышенная потребность в организационной гибкости и в ноу-хау;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038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необходимость снижения рыночной неопределенности;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03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важность развития высокотехнологичной промышленной базы;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038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потребность в новых формах управления объединенным производством;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03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необходимость управления многообразием социальных и культурных типов работников.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44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2823" y="509722"/>
            <a:ext cx="112200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  <a:tabLst>
                <a:tab pos="-1143000" algn="l"/>
              </a:tabLs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Формы межфирменных сетей:</a:t>
            </a:r>
          </a:p>
          <a:p>
            <a:pPr indent="450215" algn="ctr">
              <a:spcAft>
                <a:spcPts val="0"/>
              </a:spcAft>
              <a:tabLst>
                <a:tab pos="-1143000" algn="l"/>
              </a:tabLs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совместное предприятие;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франчайзинг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(одна из наиболее распространенных и общеизвестных предпринимательских сетей);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консорциум;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коммерческие соглашения;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выполнение работ по субподрядам;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перекрестный директорат;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персональные сети и др.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3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4561" y="658003"/>
            <a:ext cx="115478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ранчайзинг</a:t>
            </a: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(от франц.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franchise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льгота, привилегия) – приобретение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определённых условиях торгового знака (торговой марки) предприятием (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франчайзером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которое добилось высокой потребительской репутации и спроса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свои товары, услуги для последующих: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передачи права использования торговой марки другим предприятиям (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франчайзи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лицензиатам, агентам, фирмам-операторам),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получения различного рода компенсаций и отчислений за использование торгового знака, ноу-хау, методами производства,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контроля качества продукции лицензиата.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24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251" y="262587"/>
            <a:ext cx="1147025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445" indent="450215" algn="ctr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Конструктивные качества предпринимательских сетей в сфере сервиса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4445"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3970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динамизм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им противопоказана статика, они способны пластично приспосабливаться к стремительно меняющейся ситуации;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многомерность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что создает 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поливариативное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пространство для разных стратегий деятельности (сети создают как новые возможности для бизнеса, так и немало предпосылок, рождающих экономические риски);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живучесть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в отличие от вертикальных иерархий, в которых устранение верховного управленческого звена делает всю организационную пирамиду беспомощной, сети способны к 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самовоспроизводству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саморегулированию, даже если разрушится значительная их часть.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4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879" y="999916"/>
            <a:ext cx="11930332" cy="26776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Субъекты сервисной деятельности во всех странах подразделяются на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крупные, средние, малые и сверхмалые (мелкие):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согласно нормам Европейского сообщества (1996 г.):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крупные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более 250 сотрудников,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от 50 до 249 сотрудников,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от 10 до 49 сотрудников,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сверхмалые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от 1 до 9 сотрудников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36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038" y="483922"/>
            <a:ext cx="118581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Направления совершенствования предпринимательской активности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вызваны необходимостью постоянной динамики бизнеса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</a:p>
          <a:p>
            <a:pPr marL="342900" indent="-342900" algn="just">
              <a:spcAft>
                <a:spcPts val="0"/>
              </a:spcAft>
              <a:buAutoNum type="arabicParenR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совершенствуются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типы управления, умножаются разновидности управления сервисными предприятиями (развиваются такие виды управленческой деятельности в сервисе, как менеджмент финансов, персонала,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кризисный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инновационный и др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</a:t>
            </a:r>
          </a:p>
          <a:p>
            <a:pPr marL="342900" indent="-342900" algn="just">
              <a:spcAft>
                <a:spcPts val="0"/>
              </a:spcAft>
              <a:buAutoNum type="arabicParenR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совершенствуются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управленческие операции внутри сервисного предприятия (имеет место прогнозирование конъюнктуры, формулирование целей, оценка собственных возможностей, выбор партнеров и поставщиков, развивается сбытовая деятельность, повышается культура проведения переговоров и т.п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</a:t>
            </a:r>
          </a:p>
          <a:p>
            <a:pPr marL="342900" indent="-342900" algn="just">
              <a:spcAft>
                <a:spcPts val="0"/>
              </a:spcAft>
              <a:buAutoNum type="arabicParenR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имеет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место обращение к широкому набору финансовых инструментов (управление инвестициями, привлечение заемных средств (кредитов), лизинг, траст, факторинг, страхование и др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.);</a:t>
            </a:r>
          </a:p>
        </p:txBody>
      </p:sp>
    </p:spTree>
    <p:extLst>
      <p:ext uri="{BB962C8B-B14F-4D97-AF65-F5344CB8AC3E}">
        <p14:creationId xmlns:p14="http://schemas.microsoft.com/office/powerpoint/2010/main" val="367406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613" y="869684"/>
            <a:ext cx="117438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совершенствуются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разного рода технологии (управленческие, организационные, технологии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обслуживания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потребителей и др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.);</a:t>
            </a:r>
          </a:p>
          <a:p>
            <a:pPr marL="357188" indent="-357188"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5) углубляется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вся философия сервиса, которая приобретает ярко выраженную ориентированность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потребителя (клиенто-ориентированная философия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pPr marL="271463" indent="-271463"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6) наряду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жестким сервисом (выполнение нормативов, нацеленных на выполнение услуги) начинает действовать мягкий сервис (выполнение дополнительных операций в услуге, которые отвечают индивидуальным запросам потребителя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pPr marL="271463" indent="-271463"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7) прямой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сервис дополняется косвенным сервисом (не связан с проданным товаром, оказанной услугой,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нацелен на поддержание хороших отношений с потребителем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86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6" y="669659"/>
            <a:ext cx="115443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конкурентной борьбе агрессивная ценовая политика уступает место политике сбалансированного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соотношения цены и качества продукции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357188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Качество услуг тесно переплетается с их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стандартизацией и безопасностью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процесса обслуживания.</a:t>
            </a:r>
          </a:p>
          <a:p>
            <a:pPr indent="357188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Одним из основных направлений стратегического развития сервиса выступает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ориентир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изучение его потребностей и вкусов.</a:t>
            </a:r>
          </a:p>
          <a:p>
            <a:pPr indent="357188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Производители услуг и продажи товаров повседневного спроса развивают целостную философию обслуживания потребителей, особое внимание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уделяют культуре сервиса и культуре своей организации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01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426" y="903716"/>
            <a:ext cx="117376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1750" indent="450215" algn="just">
              <a:spcAft>
                <a:spcPts val="0"/>
              </a:spcAft>
            </a:pPr>
            <a:r>
              <a:rPr lang="ru-RU" sz="2400" b="1" i="1" dirty="0" err="1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Мерчандайзинг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унифицированная система деятельности, предполагающая расширенный ассортимент услуг, рациональную технологичность процессов подготовки товаров к продаже и сам процесс продажи, приемы менеджмента и 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объемообразующие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инструменты маркетинга (системный подход в продвижении товаров и услуг к покупателю).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05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921" y="284132"/>
            <a:ext cx="1191307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445" algn="ctr">
              <a:spcAft>
                <a:spcPts val="0"/>
              </a:spcAft>
            </a:pPr>
            <a: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Объективные факторы, обусловливающие трансформацию третичного сектора, </a:t>
            </a:r>
            <a:b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также качественные изменения, свойственные самому </a:t>
            </a:r>
            <a:b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промышленному производству развитых стран:</a:t>
            </a:r>
            <a:endParaRPr lang="ru-RU" sz="2400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445" indent="-342900" algn="just">
              <a:spcAft>
                <a:spcPts val="0"/>
              </a:spcAft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проблемы современного промышленного производства: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истощение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многих природных ресурсов,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темпов экономического роста сельскохозяйственного производства и замедления некоторых видов материального производства,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обострение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конкуренции на внутренних и мировых рынках промышленных товаров, стимулирующего искать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развития производства,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безработицы,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заработной платы персонала промышленных предприятий от роста производительности труда с использованием высоких технологий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24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63064" y="760742"/>
            <a:ext cx="10138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Стратегия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тактика маркетинга сервисного предприятия</a:t>
            </a:r>
            <a:r>
              <a:rPr lang="ru-RU" sz="2400" b="1" dirty="0"/>
              <a:t>.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14503" y="1699772"/>
            <a:ext cx="115248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выбор средств транспортировки и распределения на рынке произведенного продукта;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разрозненный набор инструментов продажи, используемых для подгонки спроса под диктат предложения.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09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5391" y="1170203"/>
            <a:ext cx="11188460" cy="492442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R="8890" indent="450215" algn="ctr">
              <a:spcAft>
                <a:spcPts val="0"/>
              </a:spcAft>
            </a:pPr>
            <a:r>
              <a:rPr lang="ru-RU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Стратегический </a:t>
            </a:r>
            <a:r>
              <a:rPr lang="ru-RU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связан с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систематическим анализом потребностей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рынка,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позволяет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сервисному предприятию: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выбирать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новые направления своей деятельности,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вырабатывать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более эффективные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сервисные продукты,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целевые группы потребителей,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вырабатывать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стратегию продвижения товара;			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endParaRPr lang="ru-RU" i="1" u="sng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endParaRPr lang="ru-RU" i="1" u="sng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endParaRPr lang="ru-RU" i="1" u="sng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endParaRPr lang="ru-RU" i="1" u="sng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endParaRPr lang="ru-RU" i="1" u="sng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endParaRPr lang="ru-RU" i="1" u="sng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ctr">
              <a:spcAft>
                <a:spcPts val="0"/>
              </a:spcAft>
            </a:pPr>
            <a:r>
              <a:rPr lang="ru-RU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Операционный маркетинг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marR="889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конкретизирует инструментально </a:t>
            </a:r>
            <a:r>
              <a:rPr lang="ru-RU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деятельностную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сторону стратегии,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marR="889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вырабатывает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конкретные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программы продвижения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товаров,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marR="889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ценообразование,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marR="889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форму, в которой выступает сервисный 	продукт,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marR="889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формирует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тактику продаж и рекламы,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marR="8890" indent="-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коммуникации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целевыми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группами.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71323" y="297684"/>
            <a:ext cx="107104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современной предпринимательской практике маркетинг подразделяется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стратегический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операционный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09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282" y="841423"/>
            <a:ext cx="1181531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Задача маркетинговой службы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оценка эффективности выработанной линии поведения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начинается с анализа рыночных возможностей предприятия.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ctr">
              <a:spcAft>
                <a:spcPts val="0"/>
              </a:spcAft>
            </a:pPr>
            <a:r>
              <a:rPr lang="ru-RU" sz="2400" i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объекты анализа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внешняя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внутренняя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среда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рынок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потребители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8890"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конкуренты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98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4196" y="614752"/>
            <a:ext cx="1148751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ctr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Всесторонний анализ маркетинговых возможностей предприятия позволяет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8890" indent="450215" algn="ctr">
              <a:spcAft>
                <a:spcPts val="0"/>
              </a:spcAft>
            </a:pP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выработать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долгосрочные и оперативные стратегии его развития,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сделать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обоснованный выбор рынка (установить выгодные сегменты рынка, определить эластичность спроса, просчитать объем продаж и прибыльность и т.п.),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установить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целевые группы потребителей, обслуживание которых для предприятия станет выгодным, и выяснить особенности их поведения на рынке,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выработать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технологических приемов производства и распространения сервисного продукта, которые позволят успешно развивать деятельность предприятия,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определять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узкие места и общий эффект продвижения услуги, товара.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85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819" y="634389"/>
            <a:ext cx="116485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Маркетолог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влияет: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выработку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внешних параметров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сервисного продукта: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усовершенствование внешних аспектов: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связано с оформлением и дизайном сервиса,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с перечнем тех дополнительных предметов, услуг, которые могут сопровождать основной сервисный продукт,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особо важное значение приобретают марка и товарный знак фирмы, дизайн упаковки и др.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перечень сопутствующих предметов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ценообразование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сервисного продукта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523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7434" y="2087592"/>
            <a:ext cx="5020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89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8587" y="613126"/>
            <a:ext cx="11913079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44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перемены в экономике, которые вызвали радикальные изменения в социальной структуре, а также в культурных ориентациях и потребительских запросах населения: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знаниями, высоким профессионализмом, широким кругозором начинает рассматриваться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предпосылки жизненного успеха, а также как необходимое средство индивидуального развития,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переходит от удовлетворения потребностей первого порядка (связанных с жизнеобеспечением) к потребностям второго порядка (социальные, оздоровительные, духовные запросы),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 в общественном сознании приобретает необходимость совершенствования всех сторон повседневной жизни, оптимизация быта,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процессов воспитания детей, полноценная рекреация человека в свободное время.</a:t>
            </a:r>
          </a:p>
          <a:p>
            <a:pPr marL="628650" indent="-271463">
              <a:buFont typeface="Times New Roman" panose="02020603050405020304" pitchFamily="18" charset="0"/>
              <a:buChar char="─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90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25328" y="1808099"/>
            <a:ext cx="82928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just">
              <a:spcAft>
                <a:spcPts val="0"/>
              </a:spcAft>
            </a:pPr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последние десятилетия во многих странах мира интенсивно шли процессы </a:t>
            </a:r>
            <a:r>
              <a:rPr lang="ru-RU" sz="2400" b="1" i="1" dirty="0" err="1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экстернализации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услуг:</a:t>
            </a:r>
            <a:endParaRPr lang="ru-RU" sz="2000" b="1" i="1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139" y="3284606"/>
            <a:ext cx="117290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just">
              <a:spcAft>
                <a:spcPts val="0"/>
              </a:spcAft>
            </a:pPr>
            <a:r>
              <a:rPr lang="ru-RU" sz="2400" b="1" i="1" dirty="0" err="1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Экстернализация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услуг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масштабное появление новых видов и форм сервисной деятельности, берущих на себя те функции по удовлетворению общественных потребностей, которые до этого являлись составной частью промышленного производства или самообслуживания в рамках семьи и самодеятельных видов активности населения.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76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2093"/>
            <a:ext cx="122043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3970" indent="450215" algn="ctr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сервиса в постиндустриальную эпоху:</a:t>
            </a:r>
          </a:p>
          <a:p>
            <a:pPr marR="13970"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13970" indent="-457200" algn="just">
              <a:spcAft>
                <a:spcPts val="0"/>
              </a:spcAft>
              <a:buFont typeface="+mj-lt"/>
              <a:buAutoNum type="arabicParenR"/>
            </a:pP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число занятых в сфере обслуживания входят не только работники индустрии услуг, </a:t>
            </a:r>
            <a:b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 и те, кто выполняет сервисные функции в других секторах экономики: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4445" indent="-457200" algn="just">
              <a:spcAft>
                <a:spcPts val="0"/>
              </a:spcAft>
              <a:buFont typeface="+mj-lt"/>
              <a:buAutoNum type="arabicParenR"/>
            </a:pP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динамичная и масштабная трансформация </a:t>
            </a:r>
            <a:r>
              <a:rPr lang="ru-RU" sz="22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внутренней структуры самого 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третичного сектора: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4445" indent="-457200" algn="just">
              <a:spcAft>
                <a:spcPts val="0"/>
              </a:spcAft>
              <a:buFont typeface="+mj-lt"/>
              <a:buAutoNum type="arabicParenR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еобходимость выведения обслуживающих внутренних подразделений промышленных предприятий за рамки производства: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22860" indent="-457200" algn="just">
              <a:spcAft>
                <a:spcPts val="0"/>
              </a:spcAft>
              <a:buFont typeface="+mj-lt"/>
              <a:buAutoNum type="arabicParenR"/>
            </a:pP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активно развивается тесно соприкасающиеся (но не сливающиеся) с производственным сервисом </a:t>
            </a:r>
            <a:r>
              <a:rPr lang="ru-RU" sz="22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распределительные услуги, 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связанные с торговлей, транспортом, связью: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8890" indent="-457200" algn="just">
              <a:spcAft>
                <a:spcPts val="0"/>
              </a:spcAft>
              <a:buFont typeface="+mj-lt"/>
              <a:buAutoNum type="arabicParenR"/>
            </a:pP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возрастает роль услуг, нацеленных </a:t>
            </a:r>
            <a:r>
              <a:rPr lang="ru-RU" sz="22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рекреацию и развитие </a:t>
            </a:r>
            <a:r>
              <a:rPr lang="ru-RU" sz="22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</a:t>
            </a:r>
            <a:r>
              <a:rPr lang="ru-RU" sz="2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услуги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связаны с социокультурными, рекреационными, духовными потребностями, а также с индивидуальными потребностями любого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человека)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8890" indent="-457200" algn="just">
              <a:spcAft>
                <a:spcPts val="0"/>
              </a:spcAft>
              <a:buFont typeface="+mj-lt"/>
              <a:buAutoNum type="arabicParenR"/>
            </a:pP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доля личных услуг, связанных с потреблением материальных благ, в последние десятилетия оставалась сравнительно стабильной.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13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638" y="682995"/>
            <a:ext cx="118153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Экономика развитых стран становится сервисной </a:t>
            </a:r>
            <a:b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(информационно-сервисной</a:t>
            </a:r>
            <a:r>
              <a:rPr lang="ru-RU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400" i="1" dirty="0" smtClean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endParaRPr lang="ru-RU" sz="2400" i="1" dirty="0" smtClean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Такое повышение роли сервиса, как в экономике, так и в общественной практике свидетельствует о том, что: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состояния сервисной деятельности – её организации, содержания, эффективности – в немалой степени зависят все стороны жизни современного общества, а также его будущее развитие.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16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73077" y="147451"/>
            <a:ext cx="5647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2. Международный обмен услугами.</a:t>
            </a:r>
            <a:endParaRPr lang="ru-RU" sz="24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5952" y="866224"/>
            <a:ext cx="1146163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ctr">
              <a:spcAft>
                <a:spcPts val="120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международного обмена услугами:</a:t>
            </a:r>
            <a:endParaRPr lang="ru-RU" sz="2400" b="1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 тесно взаимодействует с рынком товаров или даже выступает его частью, </a:t>
            </a:r>
            <a:b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что влечет за собой противоречивое, не всегда сбалансированное влияние этих рынков друг на друга;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базе мирового разделения труда основная часть национальных экономик уже давно втянута в международный товарооборот, специализируясь на обмене сырья, готовых изделий и полуфабрикатов;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Times New Roman" panose="02020603050405020304" pitchFamily="18" charset="0"/>
              <a:buChar char="─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отличие от торговли сырьем и товарами продажа услуг за рубеж приобретает немало сложностей и издержек.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623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5076" y="737906"/>
            <a:ext cx="117483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2860" indent="450215" algn="just">
              <a:spcAft>
                <a:spcPts val="0"/>
              </a:spcAft>
            </a:pP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Типовые формы сервиса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(выделены исследователями исходя из практики предоставления международных услуг):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услуги, перемещаемые вместе с субъектом их производства за границу, на территорию другой страны и предлагаемые здесь к реализации потребителю (эта разновидность услуг представлена на примере работы закусочных «Макдональдс»);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услуги, оказываемые в стране их производства потребителю, перемешенному сюда из другой страны (например, выездной туризм);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поставка услуг через границы: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67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ед самолета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248</TotalTime>
  <Words>1868</Words>
  <Application>Microsoft Office PowerPoint</Application>
  <PresentationFormat>Широкоэкранный</PresentationFormat>
  <Paragraphs>189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Arial</vt:lpstr>
      <vt:lpstr>Century Gothic</vt:lpstr>
      <vt:lpstr>Times New Roman</vt:lpstr>
      <vt:lpstr>След самолета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Ksenia</dc:creator>
  <cp:lastModifiedBy>Учетная запись Майкрософт</cp:lastModifiedBy>
  <cp:revision>19</cp:revision>
  <dcterms:created xsi:type="dcterms:W3CDTF">2014-04-22T05:06:47Z</dcterms:created>
  <dcterms:modified xsi:type="dcterms:W3CDTF">2023-03-08T14:36:30Z</dcterms:modified>
</cp:coreProperties>
</file>